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74" r:id="rId2"/>
    <p:sldId id="268" r:id="rId3"/>
    <p:sldId id="267" r:id="rId4"/>
    <p:sldId id="266" r:id="rId5"/>
    <p:sldId id="269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9E9E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5701"/>
  </p:normalViewPr>
  <p:slideViewPr>
    <p:cSldViewPr snapToGrid="0" snapToObjects="1">
      <p:cViewPr>
        <p:scale>
          <a:sx n="100" d="100"/>
          <a:sy n="100" d="100"/>
        </p:scale>
        <p:origin x="144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1B9CD-E17F-1648-B2CB-76F6A0807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2B46F2-533C-3040-AA9B-2B5883BA1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6D86C0-36E6-7847-9929-3959350EE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AC3664-9167-4A41-8B69-9CA8F546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2A837D-3D4C-D944-AFB8-F22A49CE7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096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9E4385-E78A-3045-BDAA-B9D3C169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BE20A0-8611-A34B-9C0E-33DD40CAD9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49DE4F-7FFF-5542-920C-9BBB7A22F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0EDB75-512A-5B40-BE51-DEDD97FAF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02F01D-D952-1C4C-A06C-0DED0014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074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D7D20AC-26C1-4145-8762-0AD539EBB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405FE5-E047-2D47-845C-32346C91F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7555EB-4648-D64D-B1D6-FEC051289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223908-7FFC-D04A-9E0D-5270CD86E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2EAF11-BC3F-1A48-9FCD-EFF17EEE3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317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591AA3-8C03-804F-B3C1-E8C3F1B3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746D16-1117-F34A-93A6-C64ED8E0E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11893D-4858-D84C-A197-5204BAFB3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A70390-8E00-CC49-9CD3-3C60F04C6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6F68A2-D733-5E47-B366-6DEFD749E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03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6C3C5-522F-7D4A-9531-6940B3224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FC32BF-0371-E349-B0BA-93502C55B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2354BD-3E4D-C24D-8C03-F4AFFE1D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678910-3F9F-364D-B61F-43C646889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925C2C-6D7E-C547-889F-22509B103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643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E56BD-98DD-CE4C-93ED-EE3CB45D6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FF6E9A-03E4-C64B-B9A6-0FE53F97A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F4FB8C-78CB-1B4E-B4C1-78FCF10AE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76C583-F09D-0A42-9DBA-95591398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5FD796-AD71-0A40-80A6-9CC5B2B90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7CFAC0-E8A9-724A-B1B0-965C1BC8C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220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3B6ABE-7E59-0C49-B99B-D55E44268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1EBE42-CC82-6B47-BA4E-17924F8C5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5DB660-5633-BC4B-A45B-B29645EE8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B9C5458-134C-014B-93CC-5F494A06A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ECFD24-1791-A141-ABBD-79B545F1F6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65E5A5-D853-6741-9344-85EDA2648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8D2F4FA-FF01-D440-AFAE-E408F942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293E02E-8DE9-6345-915D-E1D729EAD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183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5DDF2-4623-7D4A-B624-8F571B18E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B9DBF55-AA14-394E-87DA-07D81F306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81F8378-3E38-6A49-A2E7-5C1EB9A9E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1335FFD-CE0D-114E-9DAB-A370559C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87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1237B5-87CC-234E-9C10-BEFA9E4E7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BA10B0B-D4C8-B949-9574-5CD6FDE95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A651AC-3214-AF47-89DE-3D6C3DE5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684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DCF294-640E-2840-AB52-D87714298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23D025-DA97-7345-A362-69468E7FC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80F10D-6559-2148-AEED-7054BE58F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AE6415-7323-A647-9391-B849877BC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5EDBD3-7D01-9C4B-B44A-0E2B33ADD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1E2EB3-2205-3348-AA3E-F49C3C10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5570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F8DDBD-EAF4-EF4B-8193-7F2E09F3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E0C7264-6D93-E848-A192-5244D79CC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57D433-0BBC-5348-8D71-20F5E4F76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5E3DF2-0EFB-E544-8ED3-F35EA49A8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985E3F-C81D-C34D-88D0-34016DB86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C44B01-CCA4-5741-AA35-A9ED73D05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40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51723B5-FE11-C046-AEB3-DCD2B1D1F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45E658-36FF-1744-8BE0-B8ACF2365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7300E3-E198-6B4D-925A-2383E735D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3B129-80F9-EE4D-9B1B-73EB5FB4130D}" type="datetimeFigureOut">
              <a:rPr lang="es-CL" smtClean="0"/>
              <a:t>14-11-2024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ED9C9F-2435-234E-96EE-912C24BBB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672C5F-E4A6-B744-BA80-13F146E382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B3AD6-6DA7-6B47-A0B1-8810FD58E48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706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6387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46534CC-8943-90E1-1A7E-DA12032DA354}"/>
              </a:ext>
            </a:extLst>
          </p:cNvPr>
          <p:cNvSpPr txBox="1"/>
          <p:nvPr/>
        </p:nvSpPr>
        <p:spPr>
          <a:xfrm>
            <a:off x="4079874" y="2120750"/>
            <a:ext cx="48863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600" dirty="0">
                <a:latin typeface="Calibri" panose="020F0502020204030204" pitchFamily="34" charset="0"/>
              </a:rPr>
              <a:t>TÍTULO DE LA PRESENTACIÓN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C85DBC2-2CA8-6449-27DB-69BC7AE22231}"/>
              </a:ext>
            </a:extLst>
          </p:cNvPr>
          <p:cNvSpPr txBox="1"/>
          <p:nvPr/>
        </p:nvSpPr>
        <p:spPr>
          <a:xfrm>
            <a:off x="5581650" y="2635586"/>
            <a:ext cx="234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AUTOR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3DC9C6F-E009-8672-1E03-9AF0EC2522FC}"/>
              </a:ext>
            </a:extLst>
          </p:cNvPr>
          <p:cNvSpPr txBox="1"/>
          <p:nvPr/>
        </p:nvSpPr>
        <p:spPr>
          <a:xfrm>
            <a:off x="2174874" y="3307198"/>
            <a:ext cx="7908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Nombre, apellido, Universidad/Empresa y país.</a:t>
            </a:r>
          </a:p>
          <a:p>
            <a:pPr algn="ctr"/>
            <a:r>
              <a:rPr lang="es-CL" sz="2000" dirty="0"/>
              <a:t>Sin cargos, sin departamentos, sin minas y sin ciudades.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2D1BE091-2869-B4CA-3978-5E07B54272F1}"/>
              </a:ext>
            </a:extLst>
          </p:cNvPr>
          <p:cNvGrpSpPr/>
          <p:nvPr/>
        </p:nvGrpSpPr>
        <p:grpSpPr>
          <a:xfrm>
            <a:off x="106205" y="66677"/>
            <a:ext cx="1363980" cy="608795"/>
            <a:chOff x="106205" y="66677"/>
            <a:chExt cx="1363980" cy="608795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3595B1A4-6C7E-EA42-69E1-49609779F11E}"/>
                </a:ext>
              </a:extLst>
            </p:cNvPr>
            <p:cNvSpPr/>
            <p:nvPr/>
          </p:nvSpPr>
          <p:spPr>
            <a:xfrm>
              <a:off x="157164" y="66677"/>
              <a:ext cx="1262062" cy="575060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pic>
          <p:nvPicPr>
            <p:cNvPr id="5" name="Imagen 4" descr="Logotipo&#10;&#10;Descripción generada automáticamente">
              <a:extLst>
                <a:ext uri="{FF2B5EF4-FFF2-40B4-BE49-F238E27FC236}">
                  <a16:creationId xmlns:a16="http://schemas.microsoft.com/office/drawing/2014/main" id="{4FAB4F5D-E660-45AE-7CD3-4889AC4C50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5" y="100412"/>
              <a:ext cx="1363980" cy="5750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13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08EB4BB-7814-942B-8F6E-18195A11A0E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74838" y="438943"/>
            <a:ext cx="11242323" cy="6323806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16C88A6-5755-1BF6-4851-9BD4583F02C8}"/>
              </a:ext>
            </a:extLst>
          </p:cNvPr>
          <p:cNvSpPr txBox="1"/>
          <p:nvPr/>
        </p:nvSpPr>
        <p:spPr>
          <a:xfrm>
            <a:off x="5446643" y="235557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INTRODUCCIÓN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8C47F7E-979C-BACD-F84E-27EBD3DBFE3D}"/>
              </a:ext>
            </a:extLst>
          </p:cNvPr>
          <p:cNvSpPr txBox="1"/>
          <p:nvPr/>
        </p:nvSpPr>
        <p:spPr>
          <a:xfrm>
            <a:off x="5446643" y="291547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METODOLOGÍA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0C8BFAE-06E2-F7D5-CEF3-4E53726B64D1}"/>
              </a:ext>
            </a:extLst>
          </p:cNvPr>
          <p:cNvSpPr txBox="1"/>
          <p:nvPr/>
        </p:nvSpPr>
        <p:spPr>
          <a:xfrm>
            <a:off x="5585790" y="348406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RESULTADOS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D3D6439-25C6-7E90-24A1-2842F4ECA495}"/>
              </a:ext>
            </a:extLst>
          </p:cNvPr>
          <p:cNvSpPr txBox="1"/>
          <p:nvPr/>
        </p:nvSpPr>
        <p:spPr>
          <a:xfrm>
            <a:off x="5446643" y="407295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CONCLUSIONES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3ACEDD-570D-8361-F520-160581F099D2}"/>
              </a:ext>
            </a:extLst>
          </p:cNvPr>
          <p:cNvSpPr txBox="1"/>
          <p:nvPr/>
        </p:nvSpPr>
        <p:spPr>
          <a:xfrm>
            <a:off x="5411855" y="4651874"/>
            <a:ext cx="2176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AGRADECIMIENTOS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F2EAA7E-B5CB-85D3-805B-CC22D6A4B37F}"/>
              </a:ext>
            </a:extLst>
          </p:cNvPr>
          <p:cNvSpPr txBox="1"/>
          <p:nvPr/>
        </p:nvSpPr>
        <p:spPr>
          <a:xfrm>
            <a:off x="1444486" y="338593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chemeClr val="bg1"/>
                </a:solidFill>
              </a:rPr>
              <a:t>CONTENIDO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A8916EF-7F06-7BE2-FF00-473832B7F65A}"/>
              </a:ext>
            </a:extLst>
          </p:cNvPr>
          <p:cNvSpPr txBox="1"/>
          <p:nvPr/>
        </p:nvSpPr>
        <p:spPr>
          <a:xfrm>
            <a:off x="8294786" y="3110239"/>
            <a:ext cx="3150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Esta es una plantilla para hacer tu</a:t>
            </a:r>
          </a:p>
          <a:p>
            <a:r>
              <a:rPr lang="es-CL" sz="1600" dirty="0"/>
              <a:t>Presentación más fácil, ¡sigue los</a:t>
            </a:r>
          </a:p>
          <a:p>
            <a:r>
              <a:rPr lang="es-CL" sz="1600" dirty="0"/>
              <a:t>Consejos para hacer una  buena</a:t>
            </a:r>
          </a:p>
          <a:p>
            <a:r>
              <a:rPr lang="es-CL" sz="1600" dirty="0"/>
              <a:t>presentación!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9483AF94-65A7-EE5D-F145-9F4366AF99C1}"/>
              </a:ext>
            </a:extLst>
          </p:cNvPr>
          <p:cNvGrpSpPr/>
          <p:nvPr/>
        </p:nvGrpSpPr>
        <p:grpSpPr>
          <a:xfrm>
            <a:off x="106205" y="66677"/>
            <a:ext cx="1363980" cy="608795"/>
            <a:chOff x="106205" y="66677"/>
            <a:chExt cx="1363980" cy="608795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5468A14-0DA4-16F8-F7EE-81314895239D}"/>
                </a:ext>
              </a:extLst>
            </p:cNvPr>
            <p:cNvSpPr/>
            <p:nvPr/>
          </p:nvSpPr>
          <p:spPr>
            <a:xfrm>
              <a:off x="157164" y="66677"/>
              <a:ext cx="1262062" cy="575060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pic>
          <p:nvPicPr>
            <p:cNvPr id="14" name="Imagen 13" descr="Logotipo&#10;&#10;Descripción generada automáticamente">
              <a:extLst>
                <a:ext uri="{FF2B5EF4-FFF2-40B4-BE49-F238E27FC236}">
                  <a16:creationId xmlns:a16="http://schemas.microsoft.com/office/drawing/2014/main" id="{6BBA5F2E-8F71-E48F-0105-E06CF23C30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5" y="100412"/>
              <a:ext cx="1363980" cy="5750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6598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7BEC152-BEED-FBFF-34B6-A3A3DE2BE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718778"/>
              </p:ext>
            </p:extLst>
          </p:nvPr>
        </p:nvGraphicFramePr>
        <p:xfrm>
          <a:off x="4559300" y="850008"/>
          <a:ext cx="7416800" cy="49377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652959">
                  <a:extLst>
                    <a:ext uri="{9D8B030D-6E8A-4147-A177-3AD203B41FA5}">
                      <a16:colId xmlns:a16="http://schemas.microsoft.com/office/drawing/2014/main" val="2248439736"/>
                    </a:ext>
                  </a:extLst>
                </a:gridCol>
                <a:gridCol w="3763841">
                  <a:extLst>
                    <a:ext uri="{9D8B030D-6E8A-4147-A177-3AD203B41FA5}">
                      <a16:colId xmlns:a16="http://schemas.microsoft.com/office/drawing/2014/main" val="3406739315"/>
                    </a:ext>
                  </a:extLst>
                </a:gridCol>
              </a:tblGrid>
              <a:tr h="357120">
                <a:tc>
                  <a:txBody>
                    <a:bodyPr/>
                    <a:lstStyle/>
                    <a:p>
                      <a:r>
                        <a:rPr lang="es-CL" b="0" dirty="0">
                          <a:solidFill>
                            <a:schemeClr val="tx1"/>
                          </a:solidFill>
                        </a:rPr>
                        <a:t>      Título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      </a:t>
                      </a:r>
                      <a:r>
                        <a:rPr lang="es-CL" b="0" dirty="0">
                          <a:solidFill>
                            <a:schemeClr val="tx1"/>
                          </a:solidFill>
                        </a:rPr>
                        <a:t>Encabezado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077179"/>
                  </a:ext>
                </a:extLst>
              </a:tr>
              <a:tr h="4548512">
                <a:tc>
                  <a:txBody>
                    <a:bodyPr/>
                    <a:lstStyle/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Los anchos de las tablas  se ajustarán  según sea necesario.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endParaRPr lang="es-CL" sz="1400" dirty="0"/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El contenido se alineará  (izquierda, centro, derecha).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endParaRPr lang="es-CL" sz="1400" dirty="0"/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Las columnas pueden ser tan anchas como  sea necesario  para ajustar los datos.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endParaRPr lang="es-CL" sz="1400" dirty="0"/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Si una tabla es demasiado grande, se puede mover a una página de forma apaisada.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endParaRPr lang="es-CL" sz="1400" dirty="0"/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Cada línea de nuevos datos debe  ingresarse en una nueva  fila/celda.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endParaRPr lang="es-CL" sz="1400" dirty="0"/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Es preferible no usar imágenes de tablas y que  las  tablas sean editables, como ésta.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Las tablas deben estar centradas en la página.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Los únicos bordes permitidos son los de la parte superior e inferior, además de debajo  de las filas.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endParaRPr lang="es-CL" sz="1400" dirty="0"/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El  tamaño de texto debe ser consistente en toda la tabla y se deben utilizar  los estilos correspondientes.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endParaRPr lang="es-CL" sz="1400" dirty="0"/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Intenta evitar la fusión de celdas a  menos que  sea absolutamente necesario.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endParaRPr lang="es-CL" sz="1400" dirty="0"/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Las tablas y figuras se numeran según el orden en que  se insertan en el documento, no según la sección en la que se encuentra.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endParaRPr lang="es-CL" sz="1400" dirty="0"/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Utiliza reglas  “n” sin espacios antes/después: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100-200 milímetros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1.000-10</a:t>
                      </a:r>
                    </a:p>
                    <a:p>
                      <a:pPr marL="285750" indent="-285750">
                        <a:buSzPct val="80000"/>
                        <a:buFont typeface="Arial" panose="020B0604020202020204" pitchFamily="34" charset="0"/>
                        <a:buChar char="•"/>
                      </a:pPr>
                      <a:r>
                        <a:rPr lang="es-CL" sz="1400" dirty="0"/>
                        <a:t>Del 20 al 23 de noviembre 2024.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53932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3516A37D-15A8-6B40-2490-B2BFD7D25408}"/>
              </a:ext>
            </a:extLst>
          </p:cNvPr>
          <p:cNvSpPr txBox="1"/>
          <p:nvPr/>
        </p:nvSpPr>
        <p:spPr>
          <a:xfrm>
            <a:off x="752474" y="2092536"/>
            <a:ext cx="35401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000" dirty="0"/>
          </a:p>
          <a:p>
            <a:r>
              <a:rPr lang="es-CL" sz="2000" dirty="0"/>
              <a:t>Recordar:</a:t>
            </a:r>
          </a:p>
          <a:p>
            <a:r>
              <a:rPr lang="es-CL" sz="2000" dirty="0"/>
              <a:t>Por favor, utilice este formato de fuente (Calibri). Recomendamos Calibri 18 o 16 para los párrafos de texto.</a:t>
            </a:r>
          </a:p>
          <a:p>
            <a:endParaRPr lang="es-CL" sz="2000" dirty="0"/>
          </a:p>
          <a:p>
            <a:r>
              <a:rPr lang="es-CL" sz="2000" dirty="0"/>
              <a:t>Para las tablas utilice  el formato papel (formato editable). No utilice la herramienta  de cortar y pegar para ponerlas como figura.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F34A9A9-8655-538A-DC99-E7C6AFAD4C4C}"/>
              </a:ext>
            </a:extLst>
          </p:cNvPr>
          <p:cNvSpPr txBox="1"/>
          <p:nvPr/>
        </p:nvSpPr>
        <p:spPr>
          <a:xfrm>
            <a:off x="4559300" y="255337"/>
            <a:ext cx="711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600" dirty="0">
                <a:latin typeface="Calibri" panose="020F0502020204030204" pitchFamily="34" charset="0"/>
              </a:rPr>
              <a:t>INTRODUCCIÓN - </a:t>
            </a:r>
            <a:r>
              <a:rPr lang="es-CL" sz="2400" dirty="0">
                <a:latin typeface="Calibri" panose="020F0502020204030204" pitchFamily="34" charset="0"/>
              </a:rPr>
              <a:t>TABLA 1: Reglas del uso de tablas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FCDDAA08-469D-6A97-E9C8-447F3DEB62C7}"/>
              </a:ext>
            </a:extLst>
          </p:cNvPr>
          <p:cNvGrpSpPr/>
          <p:nvPr/>
        </p:nvGrpSpPr>
        <p:grpSpPr>
          <a:xfrm>
            <a:off x="106205" y="66677"/>
            <a:ext cx="1363980" cy="608795"/>
            <a:chOff x="106205" y="66677"/>
            <a:chExt cx="1363980" cy="608795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A45E9CE7-F918-A866-FB76-810809363350}"/>
                </a:ext>
              </a:extLst>
            </p:cNvPr>
            <p:cNvSpPr/>
            <p:nvPr/>
          </p:nvSpPr>
          <p:spPr>
            <a:xfrm>
              <a:off x="157164" y="66677"/>
              <a:ext cx="1262062" cy="575060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pic>
          <p:nvPicPr>
            <p:cNvPr id="7" name="Imagen 6" descr="Logotipo&#10;&#10;Descripción generada automáticamente">
              <a:extLst>
                <a:ext uri="{FF2B5EF4-FFF2-40B4-BE49-F238E27FC236}">
                  <a16:creationId xmlns:a16="http://schemas.microsoft.com/office/drawing/2014/main" id="{4AD76D93-189A-9A15-520B-3A20E05D9B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5" y="100412"/>
              <a:ext cx="1363980" cy="5750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72717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350DE40-3EA4-F794-2B71-8913E04EF5F1}"/>
              </a:ext>
            </a:extLst>
          </p:cNvPr>
          <p:cNvSpPr txBox="1"/>
          <p:nvPr/>
        </p:nvSpPr>
        <p:spPr>
          <a:xfrm>
            <a:off x="2641600" y="483937"/>
            <a:ext cx="711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600" dirty="0">
                <a:latin typeface="Calibri" panose="020F0502020204030204" pitchFamily="34" charset="0"/>
              </a:rPr>
              <a:t>METODOLOGÍA</a:t>
            </a:r>
          </a:p>
          <a:p>
            <a:pPr algn="ctr"/>
            <a:r>
              <a:rPr lang="es-CL" sz="2600" dirty="0">
                <a:latin typeface="Calibri" panose="020F0502020204030204" pitchFamily="34" charset="0"/>
              </a:rPr>
              <a:t> </a:t>
            </a:r>
            <a:r>
              <a:rPr lang="es-CL" sz="2400" dirty="0">
                <a:latin typeface="Calibri" panose="020F0502020204030204" pitchFamily="34" charset="0"/>
              </a:rPr>
              <a:t>Las figuras deben ser de alta calidad: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EF54616-6FED-6B8B-7D65-415AB50CE9E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19301" y="1746250"/>
            <a:ext cx="8995718" cy="360045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FB35963-98BF-F731-7504-62DF347C486C}"/>
              </a:ext>
            </a:extLst>
          </p:cNvPr>
          <p:cNvSpPr txBox="1"/>
          <p:nvPr/>
        </p:nvSpPr>
        <p:spPr>
          <a:xfrm>
            <a:off x="3051314" y="4797396"/>
            <a:ext cx="2295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FIGURA 1: </a:t>
            </a:r>
            <a:r>
              <a:rPr lang="es-CL" sz="1600" dirty="0" err="1"/>
              <a:t>Umining</a:t>
            </a:r>
            <a:r>
              <a:rPr lang="es-CL" sz="1600" dirty="0"/>
              <a:t> 2024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1FE8A5B-4181-D8F1-A01B-EC4FEEDAD147}"/>
              </a:ext>
            </a:extLst>
          </p:cNvPr>
          <p:cNvSpPr txBox="1"/>
          <p:nvPr/>
        </p:nvSpPr>
        <p:spPr>
          <a:xfrm>
            <a:off x="6950766" y="4787566"/>
            <a:ext cx="2295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/>
              <a:t>FIGURA 2: </a:t>
            </a:r>
            <a:r>
              <a:rPr lang="es-CL" sz="1600" dirty="0" err="1"/>
              <a:t>Umining</a:t>
            </a:r>
            <a:r>
              <a:rPr lang="es-CL" sz="1600" dirty="0"/>
              <a:t> 2024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2EF5EB25-7CC5-2C42-B95D-2F4F45C61E78}"/>
              </a:ext>
            </a:extLst>
          </p:cNvPr>
          <p:cNvGrpSpPr/>
          <p:nvPr/>
        </p:nvGrpSpPr>
        <p:grpSpPr>
          <a:xfrm>
            <a:off x="106205" y="66677"/>
            <a:ext cx="1363980" cy="608795"/>
            <a:chOff x="106205" y="66677"/>
            <a:chExt cx="1363980" cy="608795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40B3912E-A31C-4B0B-9DEE-87891E05A52C}"/>
                </a:ext>
              </a:extLst>
            </p:cNvPr>
            <p:cNvSpPr/>
            <p:nvPr/>
          </p:nvSpPr>
          <p:spPr>
            <a:xfrm>
              <a:off x="157164" y="66677"/>
              <a:ext cx="1262062" cy="575060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pic>
          <p:nvPicPr>
            <p:cNvPr id="7" name="Imagen 6" descr="Logotipo&#10;&#10;Descripción generada automáticamente">
              <a:extLst>
                <a:ext uri="{FF2B5EF4-FFF2-40B4-BE49-F238E27FC236}">
                  <a16:creationId xmlns:a16="http://schemas.microsoft.com/office/drawing/2014/main" id="{6AEEBD4B-C1F7-0D39-793E-DB95464080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5" y="100412"/>
              <a:ext cx="1363980" cy="5750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0783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42934F-25BA-BC15-E9E0-021689E7C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FEF800A-1507-A584-BCC2-1E8F4EFAA18A}"/>
              </a:ext>
            </a:extLst>
          </p:cNvPr>
          <p:cNvSpPr txBox="1"/>
          <p:nvPr/>
        </p:nvSpPr>
        <p:spPr>
          <a:xfrm>
            <a:off x="752474" y="2549736"/>
            <a:ext cx="35401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000" dirty="0"/>
          </a:p>
          <a:p>
            <a:pPr marL="342900" indent="-342900">
              <a:buSzPct val="80000"/>
              <a:buFont typeface="Arial" panose="020B0604020202020204" pitchFamily="34" charset="0"/>
              <a:buChar char="•"/>
            </a:pPr>
            <a:r>
              <a:rPr lang="es-CL" sz="2000" dirty="0"/>
              <a:t>No llenes la diapositiva con mucho texto.</a:t>
            </a:r>
          </a:p>
          <a:p>
            <a:pPr marL="342900" indent="-342900">
              <a:buSzPct val="80000"/>
              <a:buFont typeface="Arial" panose="020B0604020202020204" pitchFamily="34" charset="0"/>
              <a:buChar char="•"/>
            </a:pPr>
            <a:r>
              <a:rPr lang="es-CL" sz="2000" dirty="0"/>
              <a:t>Las  ecuaciones deben estar en formato editable.  No utilices la herramienta de corte  para  ponerlas como figura.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E0A9DBB-77E3-FD2C-6EE9-6FB5D6B15132}"/>
              </a:ext>
            </a:extLst>
          </p:cNvPr>
          <p:cNvSpPr txBox="1"/>
          <p:nvPr/>
        </p:nvSpPr>
        <p:spPr>
          <a:xfrm>
            <a:off x="4991100" y="337947"/>
            <a:ext cx="220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600" dirty="0">
                <a:latin typeface="Calibri" panose="020F0502020204030204" pitchFamily="34" charset="0"/>
              </a:rPr>
              <a:t>RESULTADOS</a:t>
            </a:r>
            <a:endParaRPr lang="es-CL" sz="2400" dirty="0">
              <a:latin typeface="Calibri" panose="020F050202020403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2156A51-83C8-2150-6061-3998F181D4E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1138166"/>
            <a:ext cx="3828573" cy="74964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A7C8A80E-E729-73EA-56AA-D1C9B45BB844}"/>
              </a:ext>
            </a:extLst>
          </p:cNvPr>
          <p:cNvSpPr txBox="1"/>
          <p:nvPr/>
        </p:nvSpPr>
        <p:spPr>
          <a:xfrm>
            <a:off x="5965535" y="1934182"/>
            <a:ext cx="58662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000" dirty="0"/>
          </a:p>
          <a:p>
            <a:pPr>
              <a:buSzPct val="80000"/>
            </a:pPr>
            <a:r>
              <a:rPr lang="es-CL" sz="2000" dirty="0"/>
              <a:t>Dónde:</a:t>
            </a:r>
          </a:p>
          <a:p>
            <a:pPr>
              <a:buSzPct val="80000"/>
            </a:pPr>
            <a:endParaRPr lang="es-CL" sz="2000" dirty="0"/>
          </a:p>
          <a:p>
            <a:pPr>
              <a:buSzPct val="80000"/>
            </a:pPr>
            <a:r>
              <a:rPr lang="es-CL" sz="2000" dirty="0"/>
              <a:t>Ch= cada elemento introducido en una ecuación debe explicado directamente después de  esa ecuación.</a:t>
            </a:r>
          </a:p>
          <a:p>
            <a:pPr>
              <a:buSzPct val="80000"/>
            </a:pPr>
            <a:r>
              <a:rPr lang="es-CL" sz="2000" dirty="0" err="1"/>
              <a:t>Pv</a:t>
            </a:r>
            <a:r>
              <a:rPr lang="es-CL" sz="2000" dirty="0"/>
              <a:t>= cada elemento introducido en una ecuación debe ser explicado directamente después de  esa ecuación.</a:t>
            </a:r>
          </a:p>
          <a:p>
            <a:pPr>
              <a:buSzPct val="80000"/>
            </a:pPr>
            <a:r>
              <a:rPr lang="es-CL" sz="2000" dirty="0"/>
              <a:t>P= cada elemento introducido en una ecuación debe ser explicado directamente después de esa ecuación.</a:t>
            </a:r>
          </a:p>
          <a:p>
            <a:pPr>
              <a:buSzPct val="80000"/>
            </a:pPr>
            <a:r>
              <a:rPr lang="es-CL" sz="2000" dirty="0" err="1"/>
              <a:t>Lv</a:t>
            </a:r>
            <a:r>
              <a:rPr lang="es-CL" sz="2000" dirty="0"/>
              <a:t>= cada elemento introducido en una ecuación debe ser explicado directamente después de esa ecuación.  Etc.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1A5CC3A2-2345-1546-D38F-40BAF8F90AE3}"/>
              </a:ext>
            </a:extLst>
          </p:cNvPr>
          <p:cNvGrpSpPr/>
          <p:nvPr/>
        </p:nvGrpSpPr>
        <p:grpSpPr>
          <a:xfrm>
            <a:off x="106205" y="66677"/>
            <a:ext cx="1363980" cy="608795"/>
            <a:chOff x="106205" y="66677"/>
            <a:chExt cx="1363980" cy="608795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5CE1BBA6-9BCF-D7DD-D4A0-9EE48E20502F}"/>
                </a:ext>
              </a:extLst>
            </p:cNvPr>
            <p:cNvSpPr/>
            <p:nvPr/>
          </p:nvSpPr>
          <p:spPr>
            <a:xfrm>
              <a:off x="157164" y="66677"/>
              <a:ext cx="1262062" cy="575060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pic>
          <p:nvPicPr>
            <p:cNvPr id="6" name="Imagen 5" descr="Logotipo&#10;&#10;Descripción generada automáticamente">
              <a:extLst>
                <a:ext uri="{FF2B5EF4-FFF2-40B4-BE49-F238E27FC236}">
                  <a16:creationId xmlns:a16="http://schemas.microsoft.com/office/drawing/2014/main" id="{3F4D7415-C051-F553-C24C-332BCFC4D6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5" y="100412"/>
              <a:ext cx="1363980" cy="5750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876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7AEA83-2ADB-BC1B-AAE0-40AC9A350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1578E0C-8304-1763-3DED-C389C6F5C114}"/>
              </a:ext>
            </a:extLst>
          </p:cNvPr>
          <p:cNvSpPr txBox="1"/>
          <p:nvPr/>
        </p:nvSpPr>
        <p:spPr>
          <a:xfrm>
            <a:off x="2498146" y="584168"/>
            <a:ext cx="80728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400" dirty="0"/>
          </a:p>
          <a:p>
            <a:pPr marL="342900" indent="-342900">
              <a:buSzPct val="80000"/>
              <a:buFont typeface="Arial" panose="020B0604020202020204" pitchFamily="34" charset="0"/>
              <a:buChar char="•"/>
            </a:pPr>
            <a:r>
              <a:rPr lang="es-CL" sz="2400" dirty="0"/>
              <a:t>No se debe introducir nueva información en una conclusión.</a:t>
            </a:r>
          </a:p>
          <a:p>
            <a:pPr marL="342900" indent="-342900">
              <a:buSzPct val="80000"/>
              <a:buFont typeface="Arial" panose="020B0604020202020204" pitchFamily="34" charset="0"/>
              <a:buChar char="•"/>
            </a:pPr>
            <a:r>
              <a:rPr lang="es-CL" sz="2400" dirty="0"/>
              <a:t>No se debe  incluir  publicidad o marketing (a lo largo de la presentación)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AF8AACB-E570-4D77-8C6D-2BCB0A9B8EF3}"/>
              </a:ext>
            </a:extLst>
          </p:cNvPr>
          <p:cNvSpPr txBox="1"/>
          <p:nvPr/>
        </p:nvSpPr>
        <p:spPr>
          <a:xfrm>
            <a:off x="4991100" y="337947"/>
            <a:ext cx="23656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600" dirty="0">
                <a:latin typeface="Calibri" panose="020F0502020204030204" pitchFamily="34" charset="0"/>
              </a:rPr>
              <a:t>CONCLUSIONES</a:t>
            </a:r>
            <a:endParaRPr lang="es-CL" sz="2400" dirty="0">
              <a:latin typeface="Calibri" panose="020F050202020403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CB7E7B2-866E-E312-6698-CFD7DA122C0E}"/>
              </a:ext>
            </a:extLst>
          </p:cNvPr>
          <p:cNvSpPr txBox="1"/>
          <p:nvPr/>
        </p:nvSpPr>
        <p:spPr>
          <a:xfrm>
            <a:off x="1144153" y="2413337"/>
            <a:ext cx="58662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000" dirty="0"/>
          </a:p>
          <a:p>
            <a:pPr>
              <a:buSzPct val="80000"/>
            </a:pPr>
            <a:r>
              <a:rPr lang="es-CL" sz="2400" dirty="0"/>
              <a:t>Párrafos  de texto:</a:t>
            </a:r>
          </a:p>
          <a:p>
            <a:pPr>
              <a:buSzPct val="80000"/>
            </a:pPr>
            <a:endParaRPr lang="es-CL" sz="2000" dirty="0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904F06F4-D95C-E45E-8AF0-BFF76EACBC2F}"/>
              </a:ext>
            </a:extLst>
          </p:cNvPr>
          <p:cNvGrpSpPr/>
          <p:nvPr/>
        </p:nvGrpSpPr>
        <p:grpSpPr>
          <a:xfrm>
            <a:off x="106205" y="66677"/>
            <a:ext cx="1363980" cy="608795"/>
            <a:chOff x="106205" y="66677"/>
            <a:chExt cx="1363980" cy="608795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1A6FE14-0E4A-2E38-2ACC-5E23BF7C7B8E}"/>
                </a:ext>
              </a:extLst>
            </p:cNvPr>
            <p:cNvSpPr/>
            <p:nvPr/>
          </p:nvSpPr>
          <p:spPr>
            <a:xfrm>
              <a:off x="157164" y="66677"/>
              <a:ext cx="1262062" cy="575060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pic>
          <p:nvPicPr>
            <p:cNvPr id="6" name="Imagen 5" descr="Logotipo&#10;&#10;Descripción generada automáticamente">
              <a:extLst>
                <a:ext uri="{FF2B5EF4-FFF2-40B4-BE49-F238E27FC236}">
                  <a16:creationId xmlns:a16="http://schemas.microsoft.com/office/drawing/2014/main" id="{C196D1E5-14BB-42B7-6C87-866313C976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5" y="100412"/>
              <a:ext cx="1363980" cy="5750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2006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DDDA0-B644-154C-ACCC-DDE097BBF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1B54A94-63DA-02BE-86D2-D9D030E126D3}"/>
              </a:ext>
            </a:extLst>
          </p:cNvPr>
          <p:cNvSpPr txBox="1"/>
          <p:nvPr/>
        </p:nvSpPr>
        <p:spPr>
          <a:xfrm>
            <a:off x="2973962" y="692858"/>
            <a:ext cx="80728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400" dirty="0"/>
          </a:p>
          <a:p>
            <a:pPr marL="342900" indent="-342900">
              <a:buSzPct val="80000"/>
              <a:buFont typeface="Arial" panose="020B0604020202020204" pitchFamily="34" charset="0"/>
              <a:buChar char="•"/>
            </a:pPr>
            <a:r>
              <a:rPr lang="es-CL" sz="2400" dirty="0"/>
              <a:t>Siéntete libre de agradecer a quien sea necesario.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D464C8E-D879-D6A4-4CBB-EEC1B4BA21AB}"/>
              </a:ext>
            </a:extLst>
          </p:cNvPr>
          <p:cNvSpPr txBox="1"/>
          <p:nvPr/>
        </p:nvSpPr>
        <p:spPr>
          <a:xfrm>
            <a:off x="4769427" y="337947"/>
            <a:ext cx="28921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600" dirty="0">
                <a:latin typeface="Calibri" panose="020F0502020204030204" pitchFamily="34" charset="0"/>
              </a:rPr>
              <a:t>AGRADECIMIENTOS</a:t>
            </a:r>
            <a:endParaRPr lang="es-CL" sz="2400" dirty="0">
              <a:latin typeface="Calibri" panose="020F050202020403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99CE9B9-A6A8-04D5-FAAE-498844F58889}"/>
              </a:ext>
            </a:extLst>
          </p:cNvPr>
          <p:cNvSpPr txBox="1"/>
          <p:nvPr/>
        </p:nvSpPr>
        <p:spPr>
          <a:xfrm>
            <a:off x="1144153" y="2413337"/>
            <a:ext cx="58662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000" dirty="0"/>
          </a:p>
          <a:p>
            <a:pPr>
              <a:buSzPct val="80000"/>
            </a:pPr>
            <a:r>
              <a:rPr lang="es-CL" sz="2400" dirty="0"/>
              <a:t>Párrafos  de texto:</a:t>
            </a:r>
          </a:p>
          <a:p>
            <a:pPr>
              <a:buSzPct val="80000"/>
            </a:pPr>
            <a:endParaRPr lang="es-CL" sz="20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610847-E261-91FB-4FFB-C9FF4A37EC6B}"/>
              </a:ext>
            </a:extLst>
          </p:cNvPr>
          <p:cNvSpPr txBox="1"/>
          <p:nvPr/>
        </p:nvSpPr>
        <p:spPr>
          <a:xfrm>
            <a:off x="1144152" y="5442835"/>
            <a:ext cx="58662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000" dirty="0"/>
          </a:p>
          <a:p>
            <a:pPr>
              <a:buSzPct val="80000"/>
            </a:pPr>
            <a:r>
              <a:rPr lang="es-CL" sz="2400" dirty="0"/>
              <a:t>Gracias y buena suerte!</a:t>
            </a:r>
          </a:p>
          <a:p>
            <a:pPr>
              <a:buSzPct val="80000"/>
            </a:pPr>
            <a:endParaRPr lang="es-CL" sz="2000" dirty="0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DF8A2E19-22B4-7FFB-8132-6C591EEBDA64}"/>
              </a:ext>
            </a:extLst>
          </p:cNvPr>
          <p:cNvGrpSpPr/>
          <p:nvPr/>
        </p:nvGrpSpPr>
        <p:grpSpPr>
          <a:xfrm>
            <a:off x="106205" y="66677"/>
            <a:ext cx="1363980" cy="608795"/>
            <a:chOff x="106205" y="66677"/>
            <a:chExt cx="1363980" cy="608795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5F92D034-F9E1-3DF8-EA2E-C9437C579107}"/>
                </a:ext>
              </a:extLst>
            </p:cNvPr>
            <p:cNvSpPr/>
            <p:nvPr/>
          </p:nvSpPr>
          <p:spPr>
            <a:xfrm>
              <a:off x="157164" y="66677"/>
              <a:ext cx="1262062" cy="575060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pic>
          <p:nvPicPr>
            <p:cNvPr id="7" name="Imagen 6" descr="Logotipo&#10;&#10;Descripción generada automáticamente">
              <a:extLst>
                <a:ext uri="{FF2B5EF4-FFF2-40B4-BE49-F238E27FC236}">
                  <a16:creationId xmlns:a16="http://schemas.microsoft.com/office/drawing/2014/main" id="{8BD8374A-0638-2001-69D0-866490CC0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5" y="100412"/>
              <a:ext cx="1363980" cy="5750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6968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CEB0A2-159D-2B6A-81E3-FA6A03F0C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ED66E44-C986-7B86-80C8-DC630FDD429A}"/>
              </a:ext>
            </a:extLst>
          </p:cNvPr>
          <p:cNvSpPr txBox="1"/>
          <p:nvPr/>
        </p:nvSpPr>
        <p:spPr>
          <a:xfrm>
            <a:off x="4079874" y="2120750"/>
            <a:ext cx="48863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600" dirty="0">
                <a:latin typeface="Calibri" panose="020F0502020204030204" pitchFamily="34" charset="0"/>
              </a:rPr>
              <a:t>TÍTULO DE LA PRESENTACIÓN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63ED375-E73B-DF69-C9A9-EB4114E46F81}"/>
              </a:ext>
            </a:extLst>
          </p:cNvPr>
          <p:cNvSpPr txBox="1"/>
          <p:nvPr/>
        </p:nvSpPr>
        <p:spPr>
          <a:xfrm>
            <a:off x="5581650" y="2635586"/>
            <a:ext cx="234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AUTOR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9E86B8B-908B-7874-5668-45CBF54A605A}"/>
              </a:ext>
            </a:extLst>
          </p:cNvPr>
          <p:cNvSpPr txBox="1"/>
          <p:nvPr/>
        </p:nvSpPr>
        <p:spPr>
          <a:xfrm>
            <a:off x="2174874" y="3307198"/>
            <a:ext cx="79089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Nombre, apellido, Universidad/Empresa y país.</a:t>
            </a:r>
          </a:p>
          <a:p>
            <a:pPr algn="ctr"/>
            <a:r>
              <a:rPr lang="es-CL" sz="2000" dirty="0"/>
              <a:t>Sin cargos, sin departamentos, sin minas y sin ciudades.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22A84EDF-135C-422F-9C6A-CADC0C3F33A9}"/>
              </a:ext>
            </a:extLst>
          </p:cNvPr>
          <p:cNvGrpSpPr/>
          <p:nvPr/>
        </p:nvGrpSpPr>
        <p:grpSpPr>
          <a:xfrm>
            <a:off x="106205" y="66677"/>
            <a:ext cx="1363980" cy="608795"/>
            <a:chOff x="106205" y="66677"/>
            <a:chExt cx="1363980" cy="608795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0D2FC5B2-1B8D-8D0F-3AA9-F984A170ADFE}"/>
                </a:ext>
              </a:extLst>
            </p:cNvPr>
            <p:cNvSpPr/>
            <p:nvPr/>
          </p:nvSpPr>
          <p:spPr>
            <a:xfrm>
              <a:off x="157164" y="66677"/>
              <a:ext cx="1262062" cy="575060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pic>
          <p:nvPicPr>
            <p:cNvPr id="7" name="Imagen 6" descr="Logotipo&#10;&#10;Descripción generada automáticamente">
              <a:extLst>
                <a:ext uri="{FF2B5EF4-FFF2-40B4-BE49-F238E27FC236}">
                  <a16:creationId xmlns:a16="http://schemas.microsoft.com/office/drawing/2014/main" id="{1F7F9CC2-8E29-8507-8A59-13AD08D69A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05" y="100412"/>
              <a:ext cx="1363980" cy="5750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57331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BD164354-F62C-4940-B041-3FF1342030F8}" vid="{5B6BA67C-B357-DC42-91E6-8E10807B3D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Plantilla_ok (2)</Template>
  <TotalTime>0</TotalTime>
  <Words>505</Words>
  <Application>Microsoft Office PowerPoint</Application>
  <PresentationFormat>Panorámica</PresentationFormat>
  <Paragraphs>78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2020-08-28T14:30:34Z</dcterms:created>
  <dcterms:modified xsi:type="dcterms:W3CDTF">2024-11-14T18:35:56Z</dcterms:modified>
</cp:coreProperties>
</file>